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0" r:id="rId4"/>
    <p:sldId id="274" r:id="rId5"/>
    <p:sldId id="264" r:id="rId6"/>
    <p:sldId id="265" r:id="rId7"/>
    <p:sldId id="269" r:id="rId8"/>
    <p:sldId id="272" r:id="rId9"/>
    <p:sldId id="259" r:id="rId10"/>
    <p:sldId id="258" r:id="rId11"/>
    <p:sldId id="275" r:id="rId12"/>
    <p:sldId id="261" r:id="rId13"/>
    <p:sldId id="268" r:id="rId14"/>
    <p:sldId id="267" r:id="rId15"/>
    <p:sldId id="263" r:id="rId16"/>
    <p:sldId id="270" r:id="rId17"/>
    <p:sldId id="257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6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62916-AB68-4408-95EF-033C854EB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A6E9F-37FB-4625-AA9C-43A13259C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D3513-5604-4E38-B084-5E3F347E0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DDE29-C50B-40A6-9D25-16B802F55692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6376B-3A93-4904-ADC2-6D1030EAE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9C1C2-B466-4528-A123-90D401B3A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217D-CBE4-48C6-9F02-1A8EEBB8D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78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C964-D96B-4E58-A107-17F3DC60C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725D1-C5E2-42F6-B612-42D032F919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65342-C7E8-4475-B1F6-6E3515D9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DDE29-C50B-40A6-9D25-16B802F55692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DF43A-D50B-4E3A-B352-7D0440267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2D403-BBE9-412C-A54A-2017187F2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217D-CBE4-48C6-9F02-1A8EEBB8D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5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19FEE7-A3F0-46F4-A1B4-CB6479546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FAD750-8783-4FAC-866A-3C085719B1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1D3CC-6FE6-49B0-AD77-05EC78D18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DDE29-C50B-40A6-9D25-16B802F55692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85011-3E83-4BB4-A1A9-9E93E0B5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8C693-D391-4AFD-B7A3-97F06508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217D-CBE4-48C6-9F02-1A8EEBB8D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43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15053-CFC8-4C6C-A4E5-D2BDBA67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9E509-9A8E-4E9E-8E16-304C22F79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E7453-9E28-4205-B636-17C496D2A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DDE29-C50B-40A6-9D25-16B802F55692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79551-BBE7-40C5-8DEC-52368992C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8678A-D8F0-40A8-A095-F7746EC6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217D-CBE4-48C6-9F02-1A8EEBB8D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46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C917-BD6F-42C7-8510-38599AB70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82531-26FC-4627-A138-723B6A6B1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BF953-A4FF-46E8-AAEF-57291431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DDE29-C50B-40A6-9D25-16B802F55692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BC581-B2AF-4F43-BF18-CD9FCA729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7084E-E9FF-4D27-8C07-34DC2555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217D-CBE4-48C6-9F02-1A8EEBB8D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57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6792-C3A1-4397-B689-92E37AE78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75DE3-BE3E-4A2A-B2AE-624185BC2B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86A78-75DD-42D5-9EFC-3E4BFC2CE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BD41B9-FF24-4E70-91DC-F6DF24C8C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DDE29-C50B-40A6-9D25-16B802F55692}" type="datetimeFigureOut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0DFD6-9F05-4A2B-95FC-9FC50022D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EBE2B-0B36-47A1-844F-C40856454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217D-CBE4-48C6-9F02-1A8EEBB8D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48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293A6-CBBF-42E2-9303-0AF048E7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CF355-0015-4E57-8833-15383E604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988798-5ACE-42D5-9624-C2B3EEDD0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379EF-C0CF-4921-A8BE-849DB2AF2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82E272-AA92-4C9B-9B27-13D4DE5DF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FFCE20-AA5F-44EF-AF2E-3798CFB0B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DDE29-C50B-40A6-9D25-16B802F55692}" type="datetimeFigureOut">
              <a:rPr lang="en-US" smtClean="0"/>
              <a:t>3/22/19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CCAABF-7205-46C7-8615-AFE55ECD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8B6185-899A-4092-996F-44F2B5FBE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217D-CBE4-48C6-9F02-1A8EEBB8D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04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BE99-CE13-4FA7-946D-BF01F5CA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A5355-1A2D-4010-82D2-B548FE8DF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DDE29-C50B-40A6-9D25-16B802F55692}" type="datetimeFigureOut">
              <a:rPr lang="en-US" smtClean="0"/>
              <a:t>3/22/19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CA51E-477D-49AB-A27B-DCA6F7A4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FB300E-A1F7-4B93-9372-82520AC95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217D-CBE4-48C6-9F02-1A8EEBB8D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9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B72CCA-9C6A-43D0-B1F7-C2DFD5A8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DDE29-C50B-40A6-9D25-16B802F55692}" type="datetimeFigureOut">
              <a:rPr lang="en-US" smtClean="0"/>
              <a:t>3/22/19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17DC0E-9C5E-4DC0-9228-2F188CCBE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8853F-7E88-4DA0-A6F0-7CEEC72D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217D-CBE4-48C6-9F02-1A8EEBB8D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3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37EBA-4C9B-4358-989D-D69A68118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34B23-6E79-4467-B320-02014EDD9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BCC3E-A117-457D-BB57-3B5DB6C81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46584-900F-4C22-8632-E7B330C4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DDE29-C50B-40A6-9D25-16B802F55692}" type="datetimeFigureOut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F6C5C-87CA-4098-873A-194815C04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8EA98-E5F8-43BC-A136-F163742D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217D-CBE4-48C6-9F02-1A8EEBB8D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4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5957A-8122-4DF0-803E-19E95A32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A3AC14-2CD4-42F4-8A1F-CEC1FACEDB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D5C54-3A46-495C-9FF5-7842FABE3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47AC5-EBFD-4A1D-9506-F63A4E62E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DDE29-C50B-40A6-9D25-16B802F55692}" type="datetimeFigureOut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BA8A1-36E0-4BBC-9666-36F72130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B902D-F378-46E3-9BAA-8B606CE7F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1217D-CBE4-48C6-9F02-1A8EEBB8D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36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7AFBA-8A04-4212-8212-C911E541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1EFD7-FC6B-4141-BF70-694E8E3BE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950AD-1641-4BFC-9537-C13953D06C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DDE29-C50B-40A6-9D25-16B802F55692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0920D-B502-4A26-8B3E-1181A4F042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BE431-82E1-4E2C-95EA-A90B7AC1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1217D-CBE4-48C6-9F02-1A8EEBB8D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1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44DFF-1C1A-4F74-9D63-909AA6A19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316" y="2184510"/>
            <a:ext cx="12235315" cy="467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1A3E14-A690-4617-A6E5-22542134C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362" y="641299"/>
            <a:ext cx="9144000" cy="1049336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Determine </a:t>
            </a:r>
            <a:br>
              <a:rPr lang="en-US" dirty="0"/>
            </a:br>
            <a:r>
              <a:rPr lang="en-US" dirty="0"/>
              <a:t>A Quality Wine?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518B4-4C8F-4B9A-9678-0368AB04E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50" y="1690635"/>
            <a:ext cx="11399500" cy="1655762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tx2"/>
                </a:solidFill>
              </a:rPr>
              <a:t>Professionals from all specialized industries use dense jargon and Sommeliers find themselves to be no exception. With the obscurity and gatekeeping often displayed by connoisseurs, our goal was to reveal a simple and clear-cut analysis on what makes some wines better than others so that you could easily decide on a variety and title. </a:t>
            </a:r>
          </a:p>
        </p:txBody>
      </p:sp>
    </p:spTree>
    <p:extLst>
      <p:ext uri="{BB962C8B-B14F-4D97-AF65-F5344CB8AC3E}">
        <p14:creationId xmlns:p14="http://schemas.microsoft.com/office/powerpoint/2010/main" val="136558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4288E-F9D0-44C7-99AE-8504BB27C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AE404B-B5C7-45B9-AE5D-942A2E0742AF}"/>
              </a:ext>
            </a:extLst>
          </p:cNvPr>
          <p:cNvSpPr/>
          <p:nvPr/>
        </p:nvSpPr>
        <p:spPr>
          <a:xfrm>
            <a:off x="0" y="4638"/>
            <a:ext cx="12192000" cy="13174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F420970-4E2B-410B-87A5-D438992F7253}"/>
              </a:ext>
            </a:extLst>
          </p:cNvPr>
          <p:cNvSpPr txBox="1">
            <a:spLocks/>
          </p:cNvSpPr>
          <p:nvPr/>
        </p:nvSpPr>
        <p:spPr>
          <a:xfrm>
            <a:off x="-1127516" y="-342544"/>
            <a:ext cx="3117681" cy="1317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  <a:r>
              <a:rPr lang="en-US" dirty="0">
                <a:solidFill>
                  <a:schemeClr val="bg1"/>
                </a:solidFill>
              </a:rPr>
              <a:t>Quality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EC417-6FEB-44C2-9288-F3CC95193303}"/>
              </a:ext>
            </a:extLst>
          </p:cNvPr>
          <p:cNvSpPr txBox="1"/>
          <p:nvPr/>
        </p:nvSpPr>
        <p:spPr>
          <a:xfrm>
            <a:off x="771768" y="468869"/>
            <a:ext cx="90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&amp;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FB2202-D1BE-4F71-B32E-9895A8054BFB}"/>
              </a:ext>
            </a:extLst>
          </p:cNvPr>
          <p:cNvSpPr txBox="1">
            <a:spLocks/>
          </p:cNvSpPr>
          <p:nvPr/>
        </p:nvSpPr>
        <p:spPr>
          <a:xfrm>
            <a:off x="0" y="496773"/>
            <a:ext cx="5365352" cy="722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  <a:r>
              <a:rPr lang="en-US" sz="3800" dirty="0">
                <a:solidFill>
                  <a:schemeClr val="bg1"/>
                </a:solidFill>
                <a:latin typeface="+mn-lt"/>
              </a:rPr>
              <a:t>Price</a:t>
            </a:r>
            <a:r>
              <a:rPr lang="en-US" sz="3800" dirty="0">
                <a:solidFill>
                  <a:schemeClr val="bg1"/>
                </a:solidFill>
              </a:rPr>
              <a:t> </a:t>
            </a:r>
            <a:r>
              <a:rPr lang="en-US" sz="3800" dirty="0">
                <a:solidFill>
                  <a:schemeClr val="bg1"/>
                </a:solidFill>
                <a:latin typeface="+mn-lt"/>
              </a:rPr>
              <a:t>Correlation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CC356D3-0682-4538-AEBA-103DC79B8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50009"/>
            <a:ext cx="6797409" cy="5503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146EED-9CC0-407C-ADAF-91C874CB23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r="8680"/>
          <a:stretch/>
        </p:blipFill>
        <p:spPr>
          <a:xfrm>
            <a:off x="6797407" y="1350009"/>
            <a:ext cx="5233013" cy="545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34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6FCF63-2831-42EE-A7AD-110DD21C3F3B}"/>
              </a:ext>
            </a:extLst>
          </p:cNvPr>
          <p:cNvSpPr/>
          <p:nvPr/>
        </p:nvSpPr>
        <p:spPr>
          <a:xfrm>
            <a:off x="0" y="-64334"/>
            <a:ext cx="12192000" cy="13174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4AEA43-4F3A-4CD5-964C-9F07C0A979EE}"/>
              </a:ext>
            </a:extLst>
          </p:cNvPr>
          <p:cNvSpPr txBox="1">
            <a:spLocks/>
          </p:cNvSpPr>
          <p:nvPr/>
        </p:nvSpPr>
        <p:spPr>
          <a:xfrm>
            <a:off x="-775448" y="-289675"/>
            <a:ext cx="127946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	Variety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8B3BE3-0875-403E-A474-3A6A46C342A5}"/>
              </a:ext>
            </a:extLst>
          </p:cNvPr>
          <p:cNvSpPr/>
          <p:nvPr/>
        </p:nvSpPr>
        <p:spPr>
          <a:xfrm>
            <a:off x="923353" y="498180"/>
            <a:ext cx="2232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Country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FBBEE-3323-4C5A-9169-CC6DF9D4CCDE}"/>
              </a:ext>
            </a:extLst>
          </p:cNvPr>
          <p:cNvSpPr txBox="1"/>
          <p:nvPr/>
        </p:nvSpPr>
        <p:spPr>
          <a:xfrm>
            <a:off x="514545" y="482758"/>
            <a:ext cx="90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&amp;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2F8C2-D2EC-4E63-BD13-CEB9BE50A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68556"/>
            <a:ext cx="12191999" cy="558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68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9D3497-8CAD-4E1D-A978-47A9CD2967D1}"/>
              </a:ext>
            </a:extLst>
          </p:cNvPr>
          <p:cNvSpPr/>
          <p:nvPr/>
        </p:nvSpPr>
        <p:spPr>
          <a:xfrm>
            <a:off x="2902" y="-336"/>
            <a:ext cx="12192000" cy="13174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CEDD3C-8A17-4D20-836A-D6E9A778DB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4"/>
          <a:stretch/>
        </p:blipFill>
        <p:spPr>
          <a:xfrm>
            <a:off x="4118060" y="2302812"/>
            <a:ext cx="3955880" cy="32640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A65150-0B28-435E-ABB5-4ED5B63055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8"/>
          <a:stretch/>
        </p:blipFill>
        <p:spPr>
          <a:xfrm>
            <a:off x="8203879" y="2263692"/>
            <a:ext cx="3918033" cy="32064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8693A7-2713-4B12-8068-4052C7A59E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3" t="-1041"/>
          <a:stretch/>
        </p:blipFill>
        <p:spPr>
          <a:xfrm>
            <a:off x="283731" y="2341930"/>
            <a:ext cx="3834329" cy="3128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A4B38C-24EA-4914-BB16-E77835913D75}"/>
              </a:ext>
            </a:extLst>
          </p:cNvPr>
          <p:cNvSpPr txBox="1"/>
          <p:nvPr/>
        </p:nvSpPr>
        <p:spPr>
          <a:xfrm>
            <a:off x="7688026" y="528957"/>
            <a:ext cx="6278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2016 Global Trade in Wine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9E0142-4327-4232-9F39-51BAA309758C}"/>
              </a:ext>
            </a:extLst>
          </p:cNvPr>
          <p:cNvSpPr txBox="1">
            <a:spLocks/>
          </p:cNvSpPr>
          <p:nvPr/>
        </p:nvSpPr>
        <p:spPr>
          <a:xfrm>
            <a:off x="-775448" y="-289675"/>
            <a:ext cx="127946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	Imports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70657-9BD2-4531-B050-FDF488599864}"/>
              </a:ext>
            </a:extLst>
          </p:cNvPr>
          <p:cNvSpPr/>
          <p:nvPr/>
        </p:nvSpPr>
        <p:spPr>
          <a:xfrm>
            <a:off x="923353" y="498180"/>
            <a:ext cx="2232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exports</a:t>
            </a:r>
            <a:endParaRPr 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D6C042-72B6-42E0-8C54-7DA0EA1DB4DB}"/>
              </a:ext>
            </a:extLst>
          </p:cNvPr>
          <p:cNvSpPr txBox="1"/>
          <p:nvPr/>
        </p:nvSpPr>
        <p:spPr>
          <a:xfrm>
            <a:off x="514545" y="482758"/>
            <a:ext cx="90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056582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C01F39-04C1-4C74-85A7-FD9AC4D0D1B7}"/>
              </a:ext>
            </a:extLst>
          </p:cNvPr>
          <p:cNvSpPr/>
          <p:nvPr/>
        </p:nvSpPr>
        <p:spPr>
          <a:xfrm>
            <a:off x="0" y="-64334"/>
            <a:ext cx="12192000" cy="13174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BA71C8-DF81-48D2-9E25-89673378B0E2}"/>
              </a:ext>
            </a:extLst>
          </p:cNvPr>
          <p:cNvSpPr txBox="1">
            <a:spLocks/>
          </p:cNvSpPr>
          <p:nvPr/>
        </p:nvSpPr>
        <p:spPr>
          <a:xfrm>
            <a:off x="-775448" y="-289675"/>
            <a:ext cx="127946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	Verbosity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8D46CD-A969-4C74-912A-2F446F8F0AE9}"/>
              </a:ext>
            </a:extLst>
          </p:cNvPr>
          <p:cNvSpPr/>
          <p:nvPr/>
        </p:nvSpPr>
        <p:spPr>
          <a:xfrm>
            <a:off x="923353" y="498180"/>
            <a:ext cx="3061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Wine Score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94060-6066-4A2E-A833-9F89942802E9}"/>
              </a:ext>
            </a:extLst>
          </p:cNvPr>
          <p:cNvSpPr txBox="1"/>
          <p:nvPr/>
        </p:nvSpPr>
        <p:spPr>
          <a:xfrm>
            <a:off x="514545" y="482758"/>
            <a:ext cx="90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&amp;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25E282-C0A4-4569-A830-8D596E4B2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" t="6209" r="8845" b="3085"/>
          <a:stretch/>
        </p:blipFill>
        <p:spPr>
          <a:xfrm>
            <a:off x="969300" y="1478475"/>
            <a:ext cx="9841832" cy="51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68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A46E84-90FC-4D8F-B20B-A15D7DA7593A}"/>
              </a:ext>
            </a:extLst>
          </p:cNvPr>
          <p:cNvSpPr/>
          <p:nvPr/>
        </p:nvSpPr>
        <p:spPr>
          <a:xfrm>
            <a:off x="0" y="-64334"/>
            <a:ext cx="12192000" cy="13174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08C0CF-C10C-4253-AFD3-F9A8632B8960}"/>
              </a:ext>
            </a:extLst>
          </p:cNvPr>
          <p:cNvSpPr txBox="1">
            <a:spLocks/>
          </p:cNvSpPr>
          <p:nvPr/>
        </p:nvSpPr>
        <p:spPr>
          <a:xfrm>
            <a:off x="-775448" y="-289675"/>
            <a:ext cx="127946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	Palate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F3862B-764C-4894-B7A0-F98BA657AA74}"/>
              </a:ext>
            </a:extLst>
          </p:cNvPr>
          <p:cNvSpPr/>
          <p:nvPr/>
        </p:nvSpPr>
        <p:spPr>
          <a:xfrm>
            <a:off x="923353" y="498180"/>
            <a:ext cx="2641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Preferences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C2082-5201-4FDB-A6CD-BA5F20BAB8F4}"/>
              </a:ext>
            </a:extLst>
          </p:cNvPr>
          <p:cNvSpPr txBox="1"/>
          <p:nvPr/>
        </p:nvSpPr>
        <p:spPr>
          <a:xfrm>
            <a:off x="514545" y="482758"/>
            <a:ext cx="90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&amp;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9E5C22-C7C7-44EA-B3B2-11C67D39B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766" y="3998913"/>
            <a:ext cx="4162128" cy="27747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0248D5-B8A8-4C94-B29C-DEFA8D23C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611" y="3998913"/>
            <a:ext cx="4221282" cy="2814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3B4E96-6556-4A4A-9DD5-E9611A166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333" y="1261229"/>
            <a:ext cx="4073061" cy="27153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09C721-66C4-4E69-956F-173A66DC2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62" y="3998913"/>
            <a:ext cx="4065314" cy="27102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D00B11-6744-48C6-BAED-6D05BEDF55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46" y="1306987"/>
            <a:ext cx="3875430" cy="25836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7254AF-0A52-43B8-97AF-CA1B9C50E4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124" y="1297531"/>
            <a:ext cx="3889614" cy="259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04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61CB8B-65E9-47EB-A2E9-A28BC3FA4D87}"/>
              </a:ext>
            </a:extLst>
          </p:cNvPr>
          <p:cNvSpPr/>
          <p:nvPr/>
        </p:nvSpPr>
        <p:spPr>
          <a:xfrm>
            <a:off x="0" y="-64334"/>
            <a:ext cx="12192000" cy="13174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72750F-94F2-4685-905B-54BD2B209946}"/>
              </a:ext>
            </a:extLst>
          </p:cNvPr>
          <p:cNvSpPr txBox="1">
            <a:spLocks/>
          </p:cNvSpPr>
          <p:nvPr/>
        </p:nvSpPr>
        <p:spPr>
          <a:xfrm>
            <a:off x="-775448" y="-289675"/>
            <a:ext cx="127946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	Weather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A717EC-4C2E-4540-BC2A-6A8AD5AE3896}"/>
              </a:ext>
            </a:extLst>
          </p:cNvPr>
          <p:cNvSpPr/>
          <p:nvPr/>
        </p:nvSpPr>
        <p:spPr>
          <a:xfrm>
            <a:off x="923352" y="498180"/>
            <a:ext cx="5172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Quality Down Under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B33FB-1DF0-422F-ABBB-F529C4A4AFE6}"/>
              </a:ext>
            </a:extLst>
          </p:cNvPr>
          <p:cNvSpPr txBox="1"/>
          <p:nvPr/>
        </p:nvSpPr>
        <p:spPr>
          <a:xfrm>
            <a:off x="514545" y="482758"/>
            <a:ext cx="90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&amp;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FF18A-04DE-4C34-B037-CE05F7947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5" y="1582980"/>
            <a:ext cx="6239435" cy="283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07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134041-38C5-448F-9BB7-706CCA0DEE23}"/>
              </a:ext>
            </a:extLst>
          </p:cNvPr>
          <p:cNvSpPr/>
          <p:nvPr/>
        </p:nvSpPr>
        <p:spPr>
          <a:xfrm>
            <a:off x="0" y="-64334"/>
            <a:ext cx="12192000" cy="13174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B67A79-6994-4146-822D-4826287C56D5}"/>
              </a:ext>
            </a:extLst>
          </p:cNvPr>
          <p:cNvSpPr txBox="1">
            <a:spLocks/>
          </p:cNvSpPr>
          <p:nvPr/>
        </p:nvSpPr>
        <p:spPr>
          <a:xfrm>
            <a:off x="-775448" y="-289675"/>
            <a:ext cx="127946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	Words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9FD7DB-2A06-4FD3-B36D-2B5389FB12B1}"/>
              </a:ext>
            </a:extLst>
          </p:cNvPr>
          <p:cNvSpPr/>
          <p:nvPr/>
        </p:nvSpPr>
        <p:spPr>
          <a:xfrm>
            <a:off x="923353" y="498180"/>
            <a:ext cx="2232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Wines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588A2-EC31-4E89-BD38-F94154C40067}"/>
              </a:ext>
            </a:extLst>
          </p:cNvPr>
          <p:cNvSpPr txBox="1"/>
          <p:nvPr/>
        </p:nvSpPr>
        <p:spPr>
          <a:xfrm>
            <a:off x="514545" y="482758"/>
            <a:ext cx="90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&amp;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50279-8D25-4034-B651-57750842B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5" t="12747" r="14732" b="12485"/>
          <a:stretch/>
        </p:blipFill>
        <p:spPr>
          <a:xfrm>
            <a:off x="0" y="1159933"/>
            <a:ext cx="12192000" cy="571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74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university of adelaide wine economics research centre logo">
            <a:extLst>
              <a:ext uri="{FF2B5EF4-FFF2-40B4-BE49-F238E27FC236}">
                <a16:creationId xmlns:a16="http://schemas.microsoft.com/office/drawing/2014/main" id="{3E744FA5-4910-4DEB-8629-89A8C1868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439" y="4007549"/>
            <a:ext cx="4458673" cy="174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DBCDFB-7BEE-445C-A255-73B6B1C7D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41" y="3080654"/>
            <a:ext cx="1900784" cy="538507"/>
          </a:xfrm>
          <a:prstGeom prst="rect">
            <a:avLst/>
          </a:prstGeom>
        </p:spPr>
      </p:pic>
      <p:pic>
        <p:nvPicPr>
          <p:cNvPr id="1034" name="Picture 10" descr="Image result for google place api logo">
            <a:extLst>
              <a:ext uri="{FF2B5EF4-FFF2-40B4-BE49-F238E27FC236}">
                <a16:creationId xmlns:a16="http://schemas.microsoft.com/office/drawing/2014/main" id="{24A931F4-8A5A-4BB3-8923-3728F079C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267" y="3429000"/>
            <a:ext cx="24574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E356B3-DC27-41F7-8DB9-D9F1F473C0C8}"/>
              </a:ext>
            </a:extLst>
          </p:cNvPr>
          <p:cNvSpPr/>
          <p:nvPr/>
        </p:nvSpPr>
        <p:spPr>
          <a:xfrm>
            <a:off x="0" y="-53788"/>
            <a:ext cx="12192000" cy="13174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066C5-2A25-4277-92E3-71E49337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5888" y="-200486"/>
            <a:ext cx="8408486" cy="1325563"/>
          </a:xfrm>
        </p:spPr>
        <p:txBody>
          <a:bodyPr/>
          <a:lstStyle/>
          <a:p>
            <a:r>
              <a:rPr lang="en-US" dirty="0"/>
              <a:t>          </a:t>
            </a:r>
            <a:r>
              <a:rPr lang="en-US" dirty="0">
                <a:solidFill>
                  <a:schemeClr val="bg1"/>
                </a:solidFill>
              </a:rPr>
              <a:t>Data Sources</a:t>
            </a:r>
          </a:p>
        </p:txBody>
      </p:sp>
      <p:pic>
        <p:nvPicPr>
          <p:cNvPr id="1026" name="Picture 2" descr="Image result for kaggle logo">
            <a:extLst>
              <a:ext uri="{FF2B5EF4-FFF2-40B4-BE49-F238E27FC236}">
                <a16:creationId xmlns:a16="http://schemas.microsoft.com/office/drawing/2014/main" id="{33F68003-3EEC-439B-8D74-542E6FD10B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354" y="1615669"/>
            <a:ext cx="2552941" cy="116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1CAA2CB6-1F54-4BBD-9F92-A741C7761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351" y="2124886"/>
            <a:ext cx="1675312" cy="167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3CD5DD-61EF-49BD-8D45-49636DFA8AF9}"/>
              </a:ext>
            </a:extLst>
          </p:cNvPr>
          <p:cNvSpPr/>
          <p:nvPr/>
        </p:nvSpPr>
        <p:spPr>
          <a:xfrm>
            <a:off x="8817284" y="3865864"/>
            <a:ext cx="11448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+mj-lt"/>
              </a:rPr>
              <a:t>APIs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9D835B-3995-42AE-96C3-5213514B342D}"/>
              </a:ext>
            </a:extLst>
          </p:cNvPr>
          <p:cNvSpPr/>
          <p:nvPr/>
        </p:nvSpPr>
        <p:spPr>
          <a:xfrm>
            <a:off x="3073049" y="5704826"/>
            <a:ext cx="26640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Multi-sheet excel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382495-6E66-44B0-98FE-C37F70E582A2}"/>
              </a:ext>
            </a:extLst>
          </p:cNvPr>
          <p:cNvSpPr/>
          <p:nvPr/>
        </p:nvSpPr>
        <p:spPr>
          <a:xfrm>
            <a:off x="1615103" y="701160"/>
            <a:ext cx="2377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Cleaning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136FF1-F302-4CE1-AFB3-998C9F6723A7}"/>
              </a:ext>
            </a:extLst>
          </p:cNvPr>
          <p:cNvSpPr txBox="1"/>
          <p:nvPr/>
        </p:nvSpPr>
        <p:spPr>
          <a:xfrm>
            <a:off x="1214137" y="601819"/>
            <a:ext cx="90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&amp;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621B2C-46FE-4BD7-B0A7-2BDDD2356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284" y="5296766"/>
            <a:ext cx="2834135" cy="460002"/>
          </a:xfrm>
          <a:prstGeom prst="rect">
            <a:avLst/>
          </a:prstGeom>
        </p:spPr>
      </p:pic>
      <p:pic>
        <p:nvPicPr>
          <p:cNvPr id="10" name="Picture 2" descr="Image result for wine enthusiast magazine logo">
            <a:extLst>
              <a:ext uri="{FF2B5EF4-FFF2-40B4-BE49-F238E27FC236}">
                <a16:creationId xmlns:a16="http://schemas.microsoft.com/office/drawing/2014/main" id="{A1983003-F59C-4C01-804D-770C29FDE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19" b="29515"/>
          <a:stretch/>
        </p:blipFill>
        <p:spPr bwMode="auto">
          <a:xfrm>
            <a:off x="699117" y="2589652"/>
            <a:ext cx="1512849" cy="37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ustralian government bureau of meteorology logo">
            <a:extLst>
              <a:ext uri="{FF2B5EF4-FFF2-40B4-BE49-F238E27FC236}">
                <a16:creationId xmlns:a16="http://schemas.microsoft.com/office/drawing/2014/main" id="{F7921553-E15B-4E5B-8A41-079F5A934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097" y="2633845"/>
            <a:ext cx="1232019" cy="123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61C8F0F-BBFA-4418-A077-5F8E6AA5DA73}"/>
              </a:ext>
            </a:extLst>
          </p:cNvPr>
          <p:cNvSpPr/>
          <p:nvPr/>
        </p:nvSpPr>
        <p:spPr>
          <a:xfrm>
            <a:off x="2782217" y="2703938"/>
            <a:ext cx="859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CSVs</a:t>
            </a:r>
          </a:p>
        </p:txBody>
      </p:sp>
    </p:spTree>
    <p:extLst>
      <p:ext uri="{BB962C8B-B14F-4D97-AF65-F5344CB8AC3E}">
        <p14:creationId xmlns:p14="http://schemas.microsoft.com/office/powerpoint/2010/main" val="4070402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0A9C4C-88D9-4E2D-A0E1-3268400677C4}"/>
              </a:ext>
            </a:extLst>
          </p:cNvPr>
          <p:cNvSpPr txBox="1"/>
          <p:nvPr/>
        </p:nvSpPr>
        <p:spPr>
          <a:xfrm>
            <a:off x="630455" y="808522"/>
            <a:ext cx="10443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P. Cortez, A. </a:t>
            </a:r>
            <a:r>
              <a:rPr lang="en-US" dirty="0" err="1"/>
              <a:t>Cerdeira</a:t>
            </a:r>
            <a:r>
              <a:rPr lang="en-US" dirty="0"/>
              <a:t>, F. Almeida, T. Matos and J. Reis. Modeling wine preferences by data mining from physicochemical properties. In Decision Support Systems, Elsevier, 47(4):547-553. ISSN: 0167-9236.</a:t>
            </a:r>
          </a:p>
        </p:txBody>
      </p:sp>
    </p:spTree>
    <p:extLst>
      <p:ext uri="{BB962C8B-B14F-4D97-AF65-F5344CB8AC3E}">
        <p14:creationId xmlns:p14="http://schemas.microsoft.com/office/powerpoint/2010/main" val="4178371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2E356B3-DC27-41F7-8DB9-D9F1F473C0C8}"/>
              </a:ext>
            </a:extLst>
          </p:cNvPr>
          <p:cNvSpPr/>
          <p:nvPr/>
        </p:nvSpPr>
        <p:spPr>
          <a:xfrm>
            <a:off x="0" y="-53788"/>
            <a:ext cx="12192000" cy="13174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066C5-2A25-4277-92E3-71E49337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5888" y="-200486"/>
            <a:ext cx="8408486" cy="1325563"/>
          </a:xfrm>
        </p:spPr>
        <p:txBody>
          <a:bodyPr/>
          <a:lstStyle/>
          <a:p>
            <a:r>
              <a:rPr lang="en-US" dirty="0"/>
              <a:t>          </a:t>
            </a:r>
            <a:r>
              <a:rPr lang="en-US" dirty="0">
                <a:solidFill>
                  <a:schemeClr val="bg1"/>
                </a:solidFill>
              </a:rPr>
              <a:t>Data Sources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382495-6E66-44B0-98FE-C37F70E582A2}"/>
              </a:ext>
            </a:extLst>
          </p:cNvPr>
          <p:cNvSpPr/>
          <p:nvPr/>
        </p:nvSpPr>
        <p:spPr>
          <a:xfrm>
            <a:off x="1615103" y="701160"/>
            <a:ext cx="1707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Limitations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136FF1-F302-4CE1-AFB3-998C9F6723A7}"/>
              </a:ext>
            </a:extLst>
          </p:cNvPr>
          <p:cNvSpPr txBox="1"/>
          <p:nvPr/>
        </p:nvSpPr>
        <p:spPr>
          <a:xfrm>
            <a:off x="1214137" y="601819"/>
            <a:ext cx="90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&amp;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B99351-55A2-4176-A114-C5202BB04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6" r="8482"/>
          <a:stretch/>
        </p:blipFill>
        <p:spPr>
          <a:xfrm>
            <a:off x="95495" y="2263822"/>
            <a:ext cx="6453739" cy="36605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52273D-E3BA-458B-A454-11D0A3B72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43" y="2389054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2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724B7F-ED3A-4691-91D4-2415EEC3ECF3}"/>
              </a:ext>
            </a:extLst>
          </p:cNvPr>
          <p:cNvSpPr/>
          <p:nvPr/>
        </p:nvSpPr>
        <p:spPr>
          <a:xfrm>
            <a:off x="0" y="-64334"/>
            <a:ext cx="12192000" cy="13174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3E9C5B-A02F-4522-B09B-0EE5E2734A4D}"/>
              </a:ext>
            </a:extLst>
          </p:cNvPr>
          <p:cNvSpPr txBox="1">
            <a:spLocks/>
          </p:cNvSpPr>
          <p:nvPr/>
        </p:nvSpPr>
        <p:spPr>
          <a:xfrm>
            <a:off x="-775448" y="-289675"/>
            <a:ext cx="127946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	Composition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05ED90-F417-4A04-85D8-0B0A5E789CDF}"/>
              </a:ext>
            </a:extLst>
          </p:cNvPr>
          <p:cNvSpPr/>
          <p:nvPr/>
        </p:nvSpPr>
        <p:spPr>
          <a:xfrm>
            <a:off x="923353" y="498180"/>
            <a:ext cx="2232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Quality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9FF2C-60A7-4DC0-9BBD-915FBA04CA06}"/>
              </a:ext>
            </a:extLst>
          </p:cNvPr>
          <p:cNvSpPr txBox="1"/>
          <p:nvPr/>
        </p:nvSpPr>
        <p:spPr>
          <a:xfrm>
            <a:off x="514545" y="482758"/>
            <a:ext cx="90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&amp;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375BC2-E826-45AC-8588-11C4934925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9" r="12709" b="5094"/>
          <a:stretch/>
        </p:blipFill>
        <p:spPr>
          <a:xfrm>
            <a:off x="172775" y="1385489"/>
            <a:ext cx="5717413" cy="5476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2E24AB-42D0-49D8-82C9-89EAD4C75F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" t="11394" r="10614" b="6431"/>
          <a:stretch/>
        </p:blipFill>
        <p:spPr>
          <a:xfrm>
            <a:off x="6098622" y="1380599"/>
            <a:ext cx="5920603" cy="54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03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6FCF63-2831-42EE-A7AD-110DD21C3F3B}"/>
              </a:ext>
            </a:extLst>
          </p:cNvPr>
          <p:cNvSpPr/>
          <p:nvPr/>
        </p:nvSpPr>
        <p:spPr>
          <a:xfrm>
            <a:off x="0" y="-64334"/>
            <a:ext cx="12192000" cy="13174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4AEA43-4F3A-4CD5-964C-9F07C0A979EE}"/>
              </a:ext>
            </a:extLst>
          </p:cNvPr>
          <p:cNvSpPr txBox="1">
            <a:spLocks/>
          </p:cNvSpPr>
          <p:nvPr/>
        </p:nvSpPr>
        <p:spPr>
          <a:xfrm>
            <a:off x="-775448" y="-289675"/>
            <a:ext cx="127946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	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8B3BE3-0875-403E-A474-3A6A46C342A5}"/>
              </a:ext>
            </a:extLst>
          </p:cNvPr>
          <p:cNvSpPr/>
          <p:nvPr/>
        </p:nvSpPr>
        <p:spPr>
          <a:xfrm>
            <a:off x="923352" y="498180"/>
            <a:ext cx="37400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Perceived Value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FBBEE-3323-4C5A-9169-CC6DF9D4CCDE}"/>
              </a:ext>
            </a:extLst>
          </p:cNvPr>
          <p:cNvSpPr txBox="1"/>
          <p:nvPr/>
        </p:nvSpPr>
        <p:spPr>
          <a:xfrm>
            <a:off x="514545" y="482758"/>
            <a:ext cx="90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&amp;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93C114-E102-46F2-93A2-0B1C1A392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" t="5982" r="7536"/>
          <a:stretch/>
        </p:blipFill>
        <p:spPr>
          <a:xfrm>
            <a:off x="105877" y="2035040"/>
            <a:ext cx="5962344" cy="3231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330191-3930-4573-84C5-3AEA632E23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 t="5191" r="7952" b="3461"/>
          <a:stretch/>
        </p:blipFill>
        <p:spPr>
          <a:xfrm>
            <a:off x="5958037" y="2004423"/>
            <a:ext cx="5997952" cy="317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45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479412-EB94-4C2C-BC48-2D6D2B0B6850}"/>
              </a:ext>
            </a:extLst>
          </p:cNvPr>
          <p:cNvSpPr/>
          <p:nvPr/>
        </p:nvSpPr>
        <p:spPr>
          <a:xfrm>
            <a:off x="0" y="-64334"/>
            <a:ext cx="12192000" cy="13174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57C528-0075-41BC-AE23-6D6FD9B298CD}"/>
              </a:ext>
            </a:extLst>
          </p:cNvPr>
          <p:cNvSpPr txBox="1">
            <a:spLocks/>
          </p:cNvSpPr>
          <p:nvPr/>
        </p:nvSpPr>
        <p:spPr>
          <a:xfrm>
            <a:off x="-775448" y="-289675"/>
            <a:ext cx="127946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	Value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22261A-3F7B-4B69-8583-F79A8473BE1E}"/>
              </a:ext>
            </a:extLst>
          </p:cNvPr>
          <p:cNvSpPr/>
          <p:nvPr/>
        </p:nvSpPr>
        <p:spPr>
          <a:xfrm>
            <a:off x="923353" y="498180"/>
            <a:ext cx="2232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Variety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0F310-4E7E-4EE0-B0D9-12CCC4D407A0}"/>
              </a:ext>
            </a:extLst>
          </p:cNvPr>
          <p:cNvSpPr txBox="1"/>
          <p:nvPr/>
        </p:nvSpPr>
        <p:spPr>
          <a:xfrm>
            <a:off x="514545" y="482758"/>
            <a:ext cx="90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&amp;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B47FFF-7C88-4BC4-A23D-42F4B8260C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5" t="9436" r="9721" b="14109"/>
          <a:stretch/>
        </p:blipFill>
        <p:spPr>
          <a:xfrm>
            <a:off x="342288" y="1310126"/>
            <a:ext cx="11188159" cy="5511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5D223E-A1F1-4086-A773-90201EB955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031" y="1051310"/>
            <a:ext cx="12475610" cy="814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78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E574D9-387E-4283-B2D8-E229C427CBA2}"/>
              </a:ext>
            </a:extLst>
          </p:cNvPr>
          <p:cNvSpPr/>
          <p:nvPr/>
        </p:nvSpPr>
        <p:spPr>
          <a:xfrm>
            <a:off x="0" y="-64334"/>
            <a:ext cx="12192000" cy="13174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31E701-542F-4DD9-9BBF-F79066E7492D}"/>
              </a:ext>
            </a:extLst>
          </p:cNvPr>
          <p:cNvSpPr txBox="1">
            <a:spLocks/>
          </p:cNvSpPr>
          <p:nvPr/>
        </p:nvSpPr>
        <p:spPr>
          <a:xfrm>
            <a:off x="-775448" y="-289675"/>
            <a:ext cx="127946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	Value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159B9-149E-4869-9A76-F7A5E0265815}"/>
              </a:ext>
            </a:extLst>
          </p:cNvPr>
          <p:cNvSpPr/>
          <p:nvPr/>
        </p:nvSpPr>
        <p:spPr>
          <a:xfrm>
            <a:off x="923353" y="498180"/>
            <a:ext cx="2232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Variety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B0AF8-61A3-4743-BDE9-C533E12B7B49}"/>
              </a:ext>
            </a:extLst>
          </p:cNvPr>
          <p:cNvSpPr txBox="1"/>
          <p:nvPr/>
        </p:nvSpPr>
        <p:spPr>
          <a:xfrm>
            <a:off x="514545" y="482758"/>
            <a:ext cx="90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&amp;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01529B-DFFA-4DA6-8870-1D4D3951E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68556"/>
            <a:ext cx="6095999" cy="5589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A4E36-6964-5545-B3C1-FD8F3D7BC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6" t="7345" r="17659" b="13977"/>
          <a:stretch/>
        </p:blipFill>
        <p:spPr>
          <a:xfrm>
            <a:off x="6096000" y="1268556"/>
            <a:ext cx="6095999" cy="558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33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E574D9-387E-4283-B2D8-E229C427CBA2}"/>
              </a:ext>
            </a:extLst>
          </p:cNvPr>
          <p:cNvSpPr/>
          <p:nvPr/>
        </p:nvSpPr>
        <p:spPr>
          <a:xfrm>
            <a:off x="0" y="-64334"/>
            <a:ext cx="12192000" cy="13174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31E701-542F-4DD9-9BBF-F79066E7492D}"/>
              </a:ext>
            </a:extLst>
          </p:cNvPr>
          <p:cNvSpPr txBox="1">
            <a:spLocks/>
          </p:cNvSpPr>
          <p:nvPr/>
        </p:nvSpPr>
        <p:spPr>
          <a:xfrm>
            <a:off x="-775448" y="-289675"/>
            <a:ext cx="127946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	Value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0159B9-149E-4869-9A76-F7A5E0265815}"/>
              </a:ext>
            </a:extLst>
          </p:cNvPr>
          <p:cNvSpPr/>
          <p:nvPr/>
        </p:nvSpPr>
        <p:spPr>
          <a:xfrm>
            <a:off x="923353" y="498180"/>
            <a:ext cx="2232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Variety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B0AF8-61A3-4743-BDE9-C533E12B7B49}"/>
              </a:ext>
            </a:extLst>
          </p:cNvPr>
          <p:cNvSpPr txBox="1"/>
          <p:nvPr/>
        </p:nvSpPr>
        <p:spPr>
          <a:xfrm>
            <a:off x="514545" y="482758"/>
            <a:ext cx="90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&amp;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4B74E7-88D2-4E5E-9E74-6F0C7CB13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33" y="1641298"/>
            <a:ext cx="4263328" cy="4533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857A9A-95D5-469D-BDB5-31AD5EF4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48" y="1567949"/>
            <a:ext cx="6653732" cy="456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5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4288E-F9D0-44C7-99AE-8504BB27C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AE404B-B5C7-45B9-AE5D-942A2E0742AF}"/>
              </a:ext>
            </a:extLst>
          </p:cNvPr>
          <p:cNvSpPr/>
          <p:nvPr/>
        </p:nvSpPr>
        <p:spPr>
          <a:xfrm>
            <a:off x="0" y="4638"/>
            <a:ext cx="12192000" cy="13174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F420970-4E2B-410B-87A5-D438992F7253}"/>
              </a:ext>
            </a:extLst>
          </p:cNvPr>
          <p:cNvSpPr txBox="1">
            <a:spLocks/>
          </p:cNvSpPr>
          <p:nvPr/>
        </p:nvSpPr>
        <p:spPr>
          <a:xfrm>
            <a:off x="-1127516" y="-342544"/>
            <a:ext cx="3117681" cy="1317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  <a:r>
              <a:rPr lang="en-US" dirty="0">
                <a:solidFill>
                  <a:schemeClr val="bg1"/>
                </a:solidFill>
              </a:rPr>
              <a:t>Quality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EC417-6FEB-44C2-9288-F3CC95193303}"/>
              </a:ext>
            </a:extLst>
          </p:cNvPr>
          <p:cNvSpPr txBox="1"/>
          <p:nvPr/>
        </p:nvSpPr>
        <p:spPr>
          <a:xfrm>
            <a:off x="771768" y="468869"/>
            <a:ext cx="90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&amp;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CFB2202-D1BE-4F71-B32E-9895A8054BFB}"/>
              </a:ext>
            </a:extLst>
          </p:cNvPr>
          <p:cNvSpPr txBox="1">
            <a:spLocks/>
          </p:cNvSpPr>
          <p:nvPr/>
        </p:nvSpPr>
        <p:spPr>
          <a:xfrm>
            <a:off x="0" y="496773"/>
            <a:ext cx="5365352" cy="722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</a:t>
            </a:r>
            <a:r>
              <a:rPr lang="en-US" sz="3800" dirty="0">
                <a:solidFill>
                  <a:schemeClr val="bg1"/>
                </a:solidFill>
                <a:latin typeface="+mn-lt"/>
              </a:rPr>
              <a:t>Price</a:t>
            </a:r>
            <a:r>
              <a:rPr lang="en-US" sz="3800" dirty="0">
                <a:solidFill>
                  <a:schemeClr val="bg1"/>
                </a:solidFill>
              </a:rPr>
              <a:t> </a:t>
            </a:r>
            <a:r>
              <a:rPr lang="en-US" sz="3800" dirty="0">
                <a:solidFill>
                  <a:schemeClr val="bg1"/>
                </a:solidFill>
                <a:latin typeface="+mn-lt"/>
              </a:rPr>
              <a:t>Correlation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0AFF73-43A7-4AF2-8A98-DFC4E1C79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010"/>
            <a:ext cx="6764357" cy="550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2F358D-3060-4ADE-B8B6-163B3F90B9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4"/>
          <a:stretch/>
        </p:blipFill>
        <p:spPr>
          <a:xfrm>
            <a:off x="6764358" y="1322106"/>
            <a:ext cx="5427642" cy="553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23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6FCF63-2831-42EE-A7AD-110DD21C3F3B}"/>
              </a:ext>
            </a:extLst>
          </p:cNvPr>
          <p:cNvSpPr/>
          <p:nvPr/>
        </p:nvSpPr>
        <p:spPr>
          <a:xfrm>
            <a:off x="0" y="-64334"/>
            <a:ext cx="12192000" cy="13174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4AEA43-4F3A-4CD5-964C-9F07C0A979EE}"/>
              </a:ext>
            </a:extLst>
          </p:cNvPr>
          <p:cNvSpPr txBox="1">
            <a:spLocks/>
          </p:cNvSpPr>
          <p:nvPr/>
        </p:nvSpPr>
        <p:spPr>
          <a:xfrm>
            <a:off x="-775448" y="-289675"/>
            <a:ext cx="127946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	Value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8B3BE3-0875-403E-A474-3A6A46C342A5}"/>
              </a:ext>
            </a:extLst>
          </p:cNvPr>
          <p:cNvSpPr/>
          <p:nvPr/>
        </p:nvSpPr>
        <p:spPr>
          <a:xfrm>
            <a:off x="923353" y="498180"/>
            <a:ext cx="2232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Variety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FBBEE-3323-4C5A-9169-CC6DF9D4CCDE}"/>
              </a:ext>
            </a:extLst>
          </p:cNvPr>
          <p:cNvSpPr txBox="1"/>
          <p:nvPr/>
        </p:nvSpPr>
        <p:spPr>
          <a:xfrm>
            <a:off x="514545" y="482758"/>
            <a:ext cx="90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&amp;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507D80-F9E0-4471-8F95-543450B8E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118" y="1388126"/>
            <a:ext cx="6896558" cy="54698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3796FF-36C2-440B-84BC-2E98AFB05A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4702" r="8626" b="2224"/>
          <a:stretch/>
        </p:blipFill>
        <p:spPr>
          <a:xfrm>
            <a:off x="6819440" y="1388126"/>
            <a:ext cx="5250639" cy="55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76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3229</TotalTime>
  <Words>168</Words>
  <Application>Microsoft Macintosh PowerPoint</Application>
  <PresentationFormat>Widescreen</PresentationFormat>
  <Paragraphs>56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How Do You Determine  A Quality Wine?</vt:lpstr>
      <vt:lpstr>          Data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Data 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Makes Wine Great?</dc:title>
  <dc:creator>Betsy Brown</dc:creator>
  <cp:lastModifiedBy>Kurt Shiple</cp:lastModifiedBy>
  <cp:revision>35</cp:revision>
  <dcterms:created xsi:type="dcterms:W3CDTF">2019-03-20T03:49:18Z</dcterms:created>
  <dcterms:modified xsi:type="dcterms:W3CDTF">2019-03-23T03:43:53Z</dcterms:modified>
</cp:coreProperties>
</file>